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4" r:id="rId4"/>
    <p:sldId id="275" r:id="rId5"/>
    <p:sldId id="259" r:id="rId6"/>
    <p:sldId id="287" r:id="rId7"/>
    <p:sldId id="288" r:id="rId8"/>
    <p:sldId id="28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95" r:id="rId21"/>
    <p:sldId id="291" r:id="rId22"/>
    <p:sldId id="293" r:id="rId23"/>
    <p:sldId id="290" r:id="rId24"/>
    <p:sldId id="292" r:id="rId25"/>
    <p:sldId id="286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2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5C57C-41A3-4595-B58B-8FA38EA532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15531F-2AE9-4C18-86EC-59BE2B556BC8}">
      <dgm:prSet custT="1"/>
      <dgm:spPr>
        <a:solidFill>
          <a:srgbClr val="7AFD03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Aumento Arrecadação  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86BB4F5-40D0-4176-B1A3-B803D3679B81}" type="parTrans" cxnId="{710EF942-EDED-4E4F-A7F3-B6A71634144F}">
      <dgm:prSet/>
      <dgm:spPr/>
      <dgm:t>
        <a:bodyPr/>
        <a:lstStyle/>
        <a:p>
          <a:endParaRPr lang="pt-BR"/>
        </a:p>
      </dgm:t>
    </dgm:pt>
    <dgm:pt modelId="{53197811-5FD5-445D-9EE0-1475314AAB2D}" type="sibTrans" cxnId="{710EF942-EDED-4E4F-A7F3-B6A71634144F}">
      <dgm:prSet/>
      <dgm:spPr>
        <a:solidFill>
          <a:srgbClr val="7AFD03"/>
        </a:solidFill>
      </dgm:spPr>
      <dgm:t>
        <a:bodyPr/>
        <a:lstStyle/>
        <a:p>
          <a:endParaRPr lang="pt-BR"/>
        </a:p>
      </dgm:t>
    </dgm:pt>
    <dgm:pt modelId="{AC34F945-50A2-421A-B892-A0708E89C3BC}">
      <dgm:prSet custT="1"/>
      <dgm:spPr>
        <a:solidFill>
          <a:srgbClr val="03DB89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Maior Equilíbrio Fiscal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CC119B2-AA68-4D5B-81F2-692EDC46E39E}" type="parTrans" cxnId="{996901D4-3985-4A5A-B459-985F06512DE5}">
      <dgm:prSet/>
      <dgm:spPr/>
      <dgm:t>
        <a:bodyPr/>
        <a:lstStyle/>
        <a:p>
          <a:endParaRPr lang="pt-BR"/>
        </a:p>
      </dgm:t>
    </dgm:pt>
    <dgm:pt modelId="{483379C9-E5C5-4E10-A7C7-CDC8720210DB}" type="sibTrans" cxnId="{996901D4-3985-4A5A-B459-985F06512DE5}">
      <dgm:prSet/>
      <dgm:spPr>
        <a:solidFill>
          <a:srgbClr val="03DB89"/>
        </a:solidFill>
      </dgm:spPr>
      <dgm:t>
        <a:bodyPr/>
        <a:lstStyle/>
        <a:p>
          <a:endParaRPr lang="pt-BR"/>
        </a:p>
      </dgm:t>
    </dgm:pt>
    <dgm:pt modelId="{DB80F760-ABA1-4A21-AEF7-06525725F891}">
      <dgm:prSet custT="1"/>
      <dgm:spPr>
        <a:solidFill>
          <a:srgbClr val="41CDF9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lIns="0" tIns="0" rIns="0" bIns="0"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Maior investimento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B4262D1-8F68-4343-81F8-557A7BE4F7DF}" type="parTrans" cxnId="{7041CFD5-45AB-4DA8-B411-F79D2821798E}">
      <dgm:prSet/>
      <dgm:spPr/>
      <dgm:t>
        <a:bodyPr/>
        <a:lstStyle/>
        <a:p>
          <a:endParaRPr lang="pt-BR"/>
        </a:p>
      </dgm:t>
    </dgm:pt>
    <dgm:pt modelId="{6381032E-B82A-4E99-B131-48A7DB789EC7}" type="sibTrans" cxnId="{7041CFD5-45AB-4DA8-B411-F79D2821798E}">
      <dgm:prSet/>
      <dgm:spPr>
        <a:solidFill>
          <a:srgbClr val="41CDF9"/>
        </a:solidFill>
      </dgm:spPr>
      <dgm:t>
        <a:bodyPr/>
        <a:lstStyle/>
        <a:p>
          <a:endParaRPr lang="pt-BR"/>
        </a:p>
      </dgm:t>
    </dgm:pt>
    <dgm:pt modelId="{0E879197-6247-4A02-9D09-9446D5783B8A}">
      <dgm:prSet custT="1"/>
      <dgm:spPr>
        <a:solidFill>
          <a:srgbClr val="0077EE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Estímulo às MPE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13B78FB-61D1-4F83-8383-C485C5E600A0}" type="parTrans" cxnId="{09C1E721-4BE0-4212-AE22-34589B8F8CEE}">
      <dgm:prSet/>
      <dgm:spPr/>
      <dgm:t>
        <a:bodyPr/>
        <a:lstStyle/>
        <a:p>
          <a:endParaRPr lang="pt-BR"/>
        </a:p>
      </dgm:t>
    </dgm:pt>
    <dgm:pt modelId="{9977D1F3-B042-4174-84CB-63F7FB237C0B}" type="sibTrans" cxnId="{09C1E721-4BE0-4212-AE22-34589B8F8CEE}">
      <dgm:prSet/>
      <dgm:spPr>
        <a:solidFill>
          <a:srgbClr val="0077EE"/>
        </a:solidFill>
      </dgm:spPr>
      <dgm:t>
        <a:bodyPr/>
        <a:lstStyle/>
        <a:p>
          <a:endParaRPr lang="pt-BR"/>
        </a:p>
      </dgm:t>
    </dgm:pt>
    <dgm:pt modelId="{1A8CEBA8-A675-4DFB-AEF4-42E5FD97BC4A}">
      <dgm:prSet custT="1"/>
      <dgm:spPr>
        <a:solidFill>
          <a:srgbClr val="FF3B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Aumento Emprego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B1B699E-15D8-47AB-A6DB-0881B389E3EA}" type="parTrans" cxnId="{0AF8CE1A-B0EF-4107-AF1D-969EF9787744}">
      <dgm:prSet/>
      <dgm:spPr/>
      <dgm:t>
        <a:bodyPr/>
        <a:lstStyle/>
        <a:p>
          <a:endParaRPr lang="pt-BR"/>
        </a:p>
      </dgm:t>
    </dgm:pt>
    <dgm:pt modelId="{1CC73FA0-8F91-4E45-B307-3E1E3490FB7F}" type="sibTrans" cxnId="{0AF8CE1A-B0EF-4107-AF1D-969EF9787744}">
      <dgm:prSet/>
      <dgm:spPr>
        <a:solidFill>
          <a:srgbClr val="FF3B3B"/>
        </a:solidFill>
      </dgm:spPr>
      <dgm:t>
        <a:bodyPr/>
        <a:lstStyle/>
        <a:p>
          <a:endParaRPr lang="pt-BR"/>
        </a:p>
      </dgm:t>
    </dgm:pt>
    <dgm:pt modelId="{07CCF3CB-FFF9-4AF5-B96E-43D3C6FF69D8}">
      <dgm:prSet custT="1"/>
      <dgm:spPr>
        <a:solidFill>
          <a:srgbClr val="FC510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Aumento Massa Salarial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C796F9-BC80-4D83-AAA0-3ED4AEA7A84B}" type="parTrans" cxnId="{4C23127A-A3CD-45ED-8E43-71299196B69B}">
      <dgm:prSet/>
      <dgm:spPr/>
      <dgm:t>
        <a:bodyPr/>
        <a:lstStyle/>
        <a:p>
          <a:endParaRPr lang="pt-BR"/>
        </a:p>
      </dgm:t>
    </dgm:pt>
    <dgm:pt modelId="{A47B4243-E498-4105-BBF5-1A427F9E1C64}" type="sibTrans" cxnId="{4C23127A-A3CD-45ED-8E43-71299196B69B}">
      <dgm:prSet/>
      <dgm:spPr>
        <a:solidFill>
          <a:srgbClr val="FC5104"/>
        </a:solidFill>
      </dgm:spPr>
      <dgm:t>
        <a:bodyPr/>
        <a:lstStyle/>
        <a:p>
          <a:endParaRPr lang="pt-BR"/>
        </a:p>
      </dgm:t>
    </dgm:pt>
    <dgm:pt modelId="{0525421E-F457-4D54-9269-6A36E0A9B5B0}">
      <dgm:prSet custT="1"/>
      <dgm:spPr>
        <a:solidFill>
          <a:srgbClr val="FA97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Aumento Confiança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CEF42D6-ED52-44FC-A1D8-7AFA478D9AF0}" type="parTrans" cxnId="{3AC46F42-70FF-4438-8F8C-C51F3CAF8A52}">
      <dgm:prSet/>
      <dgm:spPr/>
      <dgm:t>
        <a:bodyPr/>
        <a:lstStyle/>
        <a:p>
          <a:endParaRPr lang="pt-BR"/>
        </a:p>
      </dgm:t>
    </dgm:pt>
    <dgm:pt modelId="{2239C78C-8299-4FFF-B5D2-88C3D8A04385}" type="sibTrans" cxnId="{3AC46F42-70FF-4438-8F8C-C51F3CAF8A52}">
      <dgm:prSet/>
      <dgm:spPr>
        <a:solidFill>
          <a:srgbClr val="FA9706"/>
        </a:solidFill>
      </dgm:spPr>
      <dgm:t>
        <a:bodyPr/>
        <a:lstStyle/>
        <a:p>
          <a:endParaRPr lang="pt-BR"/>
        </a:p>
      </dgm:t>
    </dgm:pt>
    <dgm:pt modelId="{9B97927C-F55F-4E3E-B6A8-7A58F6539F57}">
      <dgm:prSet custT="1"/>
      <dgm:spPr>
        <a:solidFill>
          <a:srgbClr val="F7E60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Aumento Consumo  Famílias</a:t>
          </a:r>
          <a:endParaRPr lang="pt-B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E18CDC2-9B9A-47BD-B07E-D9A3BE952ECB}" type="parTrans" cxnId="{933DB4C3-5725-40B9-A723-B4CB6358C153}">
      <dgm:prSet/>
      <dgm:spPr/>
      <dgm:t>
        <a:bodyPr/>
        <a:lstStyle/>
        <a:p>
          <a:endParaRPr lang="pt-BR"/>
        </a:p>
      </dgm:t>
    </dgm:pt>
    <dgm:pt modelId="{F28CAB4F-A832-4591-B1B3-D69CB669F74F}" type="sibTrans" cxnId="{933DB4C3-5725-40B9-A723-B4CB6358C153}">
      <dgm:prSet/>
      <dgm:spPr>
        <a:solidFill>
          <a:srgbClr val="FFFF00"/>
        </a:solidFill>
      </dgm:spPr>
      <dgm:t>
        <a:bodyPr/>
        <a:lstStyle/>
        <a:p>
          <a:endParaRPr lang="pt-BR"/>
        </a:p>
      </dgm:t>
    </dgm:pt>
    <dgm:pt modelId="{5E06A6CC-C441-4D2E-87A9-359DE431CDEE}" type="pres">
      <dgm:prSet presAssocID="{78F5C57C-41A3-4595-B58B-8FA38EA53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E85518-154C-4FE8-AB1B-10CD8A76548E}" type="pres">
      <dgm:prSet presAssocID="{5215531F-2AE9-4C18-86EC-59BE2B556BC8}" presName="node" presStyleLbl="node1" presStyleIdx="0" presStyleCnt="8" custScaleX="171144" custScaleY="107590" custRadScaleRad="111335" custRadScaleInc="-5839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B09FC9-B586-4375-93EA-C2DDE72CAFEC}" type="pres">
      <dgm:prSet presAssocID="{53197811-5FD5-445D-9EE0-1475314AAB2D}" presName="sibTrans" presStyleLbl="sibTrans2D1" presStyleIdx="0" presStyleCnt="8"/>
      <dgm:spPr/>
      <dgm:t>
        <a:bodyPr/>
        <a:lstStyle/>
        <a:p>
          <a:endParaRPr lang="pt-BR"/>
        </a:p>
      </dgm:t>
    </dgm:pt>
    <dgm:pt modelId="{B95AFCEE-11D8-46ED-A01D-2ED555172223}" type="pres">
      <dgm:prSet presAssocID="{53197811-5FD5-445D-9EE0-1475314AAB2D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83595E30-2219-4D62-B599-8B01A0ED98A6}" type="pres">
      <dgm:prSet presAssocID="{AC34F945-50A2-421A-B892-A0708E89C3BC}" presName="node" presStyleLbl="node1" presStyleIdx="1" presStyleCnt="8" custScaleX="151848" custScaleY="107590" custRadScaleRad="119927" custRadScaleInc="-609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E3D74-E612-4D27-9FD7-3825CA954E19}" type="pres">
      <dgm:prSet presAssocID="{483379C9-E5C5-4E10-A7C7-CDC8720210DB}" presName="sibTrans" presStyleLbl="sibTrans2D1" presStyleIdx="1" presStyleCnt="8"/>
      <dgm:spPr/>
      <dgm:t>
        <a:bodyPr/>
        <a:lstStyle/>
        <a:p>
          <a:endParaRPr lang="pt-BR"/>
        </a:p>
      </dgm:t>
    </dgm:pt>
    <dgm:pt modelId="{BE2A7E12-D881-4E46-AA41-3B26A99F6417}" type="pres">
      <dgm:prSet presAssocID="{483379C9-E5C5-4E10-A7C7-CDC8720210DB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483253DC-4960-44C9-B9F1-7D69853A4B40}" type="pres">
      <dgm:prSet presAssocID="{DB80F760-ABA1-4A21-AEF7-06525725F891}" presName="node" presStyleLbl="node1" presStyleIdx="2" presStyleCnt="8" custScaleX="192008" custScaleY="110851" custRadScaleRad="112555" custRadScaleInc="-6242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C3D83B-D8CB-4A39-9DFC-1054F939294D}" type="pres">
      <dgm:prSet presAssocID="{6381032E-B82A-4E99-B131-48A7DB789EC7}" presName="sibTrans" presStyleLbl="sibTrans2D1" presStyleIdx="2" presStyleCnt="8"/>
      <dgm:spPr/>
      <dgm:t>
        <a:bodyPr/>
        <a:lstStyle/>
        <a:p>
          <a:endParaRPr lang="pt-BR"/>
        </a:p>
      </dgm:t>
    </dgm:pt>
    <dgm:pt modelId="{B4C3794B-B61E-43D5-B03C-56C4AD96E356}" type="pres">
      <dgm:prSet presAssocID="{6381032E-B82A-4E99-B131-48A7DB789EC7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8FEA30CA-673A-4F3F-8B97-6DB9258F179A}" type="pres">
      <dgm:prSet presAssocID="{0E879197-6247-4A02-9D09-9446D5783B8A}" presName="node" presStyleLbl="node1" presStyleIdx="3" presStyleCnt="8" custScaleX="151848" custScaleY="107590" custRadScaleRad="98256" custRadScaleInc="-5854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4F0CC3-3D29-4853-9B58-27894F46FFD2}" type="pres">
      <dgm:prSet presAssocID="{9977D1F3-B042-4174-84CB-63F7FB237C0B}" presName="sibTrans" presStyleLbl="sibTrans2D1" presStyleIdx="3" presStyleCnt="8"/>
      <dgm:spPr/>
      <dgm:t>
        <a:bodyPr/>
        <a:lstStyle/>
        <a:p>
          <a:endParaRPr lang="pt-BR"/>
        </a:p>
      </dgm:t>
    </dgm:pt>
    <dgm:pt modelId="{2421F8E6-5416-440A-A4D6-5AA224FB16DE}" type="pres">
      <dgm:prSet presAssocID="{9977D1F3-B042-4174-84CB-63F7FB237C0B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A6560133-0B10-40B9-8914-BFC01E3E1DE4}" type="pres">
      <dgm:prSet presAssocID="{1A8CEBA8-A675-4DFB-AEF4-42E5FD97BC4A}" presName="node" presStyleLbl="node1" presStyleIdx="4" presStyleCnt="8" custScaleX="151848" custScaleY="107590" custRadScaleRad="123263" custRadScaleInc="-5416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C8E9D-EF78-40C5-8766-826337620AAE}" type="pres">
      <dgm:prSet presAssocID="{1CC73FA0-8F91-4E45-B307-3E1E3490FB7F}" presName="sibTrans" presStyleLbl="sibTrans2D1" presStyleIdx="4" presStyleCnt="8"/>
      <dgm:spPr/>
      <dgm:t>
        <a:bodyPr/>
        <a:lstStyle/>
        <a:p>
          <a:endParaRPr lang="pt-BR"/>
        </a:p>
      </dgm:t>
    </dgm:pt>
    <dgm:pt modelId="{95A37CA4-0184-4844-AC6C-749CCA49B3A7}" type="pres">
      <dgm:prSet presAssocID="{1CC73FA0-8F91-4E45-B307-3E1E3490FB7F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85BAE4EF-914A-42F3-8235-059DFDF575C8}" type="pres">
      <dgm:prSet presAssocID="{07CCF3CB-FFF9-4AF5-B96E-43D3C6FF69D8}" presName="node" presStyleLbl="node1" presStyleIdx="5" presStyleCnt="8" custScaleX="151848" custScaleY="107590" custRadScaleRad="141211" custRadScaleInc="-5863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F80D99-C0ED-453E-ACDF-9AD3D24E340E}" type="pres">
      <dgm:prSet presAssocID="{A47B4243-E498-4105-BBF5-1A427F9E1C64}" presName="sibTrans" presStyleLbl="sibTrans2D1" presStyleIdx="5" presStyleCnt="8"/>
      <dgm:spPr/>
      <dgm:t>
        <a:bodyPr/>
        <a:lstStyle/>
        <a:p>
          <a:endParaRPr lang="pt-BR"/>
        </a:p>
      </dgm:t>
    </dgm:pt>
    <dgm:pt modelId="{AA7AC004-654D-42E0-A996-3626CBC95683}" type="pres">
      <dgm:prSet presAssocID="{A47B4243-E498-4105-BBF5-1A427F9E1C64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CBAFDD31-84E9-483A-B8FA-332021886E66}" type="pres">
      <dgm:prSet presAssocID="{0525421E-F457-4D54-9269-6A36E0A9B5B0}" presName="node" presStyleLbl="node1" presStyleIdx="6" presStyleCnt="8" custScaleX="151848" custScaleY="107590" custRadScaleRad="118010" custRadScaleInc="-6374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C4E864-F764-4061-8CB2-0668E793ADDE}" type="pres">
      <dgm:prSet presAssocID="{2239C78C-8299-4FFF-B5D2-88C3D8A04385}" presName="sibTrans" presStyleLbl="sibTrans2D1" presStyleIdx="6" presStyleCnt="8"/>
      <dgm:spPr/>
      <dgm:t>
        <a:bodyPr/>
        <a:lstStyle/>
        <a:p>
          <a:endParaRPr lang="pt-BR"/>
        </a:p>
      </dgm:t>
    </dgm:pt>
    <dgm:pt modelId="{F041BC9D-5543-4B7B-9DD2-E63914E720CF}" type="pres">
      <dgm:prSet presAssocID="{2239C78C-8299-4FFF-B5D2-88C3D8A04385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73A83EBC-04B1-45BF-87E6-3AD08675BC85}" type="pres">
      <dgm:prSet presAssocID="{9B97927C-F55F-4E3E-B6A8-7A58F6539F57}" presName="node" presStyleLbl="node1" presStyleIdx="7" presStyleCnt="8" custScaleX="151848" custScaleY="107590" custRadScaleRad="97135" custRadScaleInc="-6234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63033D-B91E-4F1E-B9E9-76C2FB24F220}" type="pres">
      <dgm:prSet presAssocID="{F28CAB4F-A832-4591-B1B3-D69CB669F74F}" presName="sibTrans" presStyleLbl="sibTrans2D1" presStyleIdx="7" presStyleCnt="8"/>
      <dgm:spPr/>
      <dgm:t>
        <a:bodyPr/>
        <a:lstStyle/>
        <a:p>
          <a:endParaRPr lang="pt-BR"/>
        </a:p>
      </dgm:t>
    </dgm:pt>
    <dgm:pt modelId="{AC4EF685-291C-48F3-8AE7-5AA502272814}" type="pres">
      <dgm:prSet presAssocID="{F28CAB4F-A832-4591-B1B3-D69CB669F74F}" presName="connectorText" presStyleLbl="sibTrans2D1" presStyleIdx="7" presStyleCnt="8"/>
      <dgm:spPr/>
      <dgm:t>
        <a:bodyPr/>
        <a:lstStyle/>
        <a:p>
          <a:endParaRPr lang="pt-BR"/>
        </a:p>
      </dgm:t>
    </dgm:pt>
  </dgm:ptLst>
  <dgm:cxnLst>
    <dgm:cxn modelId="{996901D4-3985-4A5A-B459-985F06512DE5}" srcId="{78F5C57C-41A3-4595-B58B-8FA38EA5327D}" destId="{AC34F945-50A2-421A-B892-A0708E89C3BC}" srcOrd="1" destOrd="0" parTransId="{7CC119B2-AA68-4D5B-81F2-692EDC46E39E}" sibTransId="{483379C9-E5C5-4E10-A7C7-CDC8720210DB}"/>
    <dgm:cxn modelId="{C9BD3918-4B73-4BC0-8F47-5313C2EB0C3E}" type="presOf" srcId="{A47B4243-E498-4105-BBF5-1A427F9E1C64}" destId="{AA7AC004-654D-42E0-A996-3626CBC95683}" srcOrd="1" destOrd="0" presId="urn:microsoft.com/office/officeart/2005/8/layout/cycle2"/>
    <dgm:cxn modelId="{E3EE63BA-EFF9-4F60-96F6-6D602E3C3D86}" type="presOf" srcId="{483379C9-E5C5-4E10-A7C7-CDC8720210DB}" destId="{BE2A7E12-D881-4E46-AA41-3B26A99F6417}" srcOrd="1" destOrd="0" presId="urn:microsoft.com/office/officeart/2005/8/layout/cycle2"/>
    <dgm:cxn modelId="{91F37994-06A0-42E5-8D97-9AD93F8FC8D9}" type="presOf" srcId="{1CC73FA0-8F91-4E45-B307-3E1E3490FB7F}" destId="{95A37CA4-0184-4844-AC6C-749CCA49B3A7}" srcOrd="1" destOrd="0" presId="urn:microsoft.com/office/officeart/2005/8/layout/cycle2"/>
    <dgm:cxn modelId="{556C762C-ADF3-4530-A57A-630E2A18B198}" type="presOf" srcId="{0E879197-6247-4A02-9D09-9446D5783B8A}" destId="{8FEA30CA-673A-4F3F-8B97-6DB9258F179A}" srcOrd="0" destOrd="0" presId="urn:microsoft.com/office/officeart/2005/8/layout/cycle2"/>
    <dgm:cxn modelId="{2B06189B-031C-46DC-9A1C-50BD2DAF7E35}" type="presOf" srcId="{9977D1F3-B042-4174-84CB-63F7FB237C0B}" destId="{414F0CC3-3D29-4853-9B58-27894F46FFD2}" srcOrd="0" destOrd="0" presId="urn:microsoft.com/office/officeart/2005/8/layout/cycle2"/>
    <dgm:cxn modelId="{9805F01C-F99E-43AC-ADF6-15D857AAF3F3}" type="presOf" srcId="{9977D1F3-B042-4174-84CB-63F7FB237C0B}" destId="{2421F8E6-5416-440A-A4D6-5AA224FB16DE}" srcOrd="1" destOrd="0" presId="urn:microsoft.com/office/officeart/2005/8/layout/cycle2"/>
    <dgm:cxn modelId="{F4269899-4ADE-493B-B09A-67323527284B}" type="presOf" srcId="{A47B4243-E498-4105-BBF5-1A427F9E1C64}" destId="{97F80D99-C0ED-453E-ACDF-9AD3D24E340E}" srcOrd="0" destOrd="0" presId="urn:microsoft.com/office/officeart/2005/8/layout/cycle2"/>
    <dgm:cxn modelId="{66839C81-6110-4124-A4AE-370239BFE135}" type="presOf" srcId="{483379C9-E5C5-4E10-A7C7-CDC8720210DB}" destId="{479E3D74-E612-4D27-9FD7-3825CA954E19}" srcOrd="0" destOrd="0" presId="urn:microsoft.com/office/officeart/2005/8/layout/cycle2"/>
    <dgm:cxn modelId="{4C23127A-A3CD-45ED-8E43-71299196B69B}" srcId="{78F5C57C-41A3-4595-B58B-8FA38EA5327D}" destId="{07CCF3CB-FFF9-4AF5-B96E-43D3C6FF69D8}" srcOrd="5" destOrd="0" parTransId="{2FC796F9-BC80-4D83-AAA0-3ED4AEA7A84B}" sibTransId="{A47B4243-E498-4105-BBF5-1A427F9E1C64}"/>
    <dgm:cxn modelId="{042300AE-DF99-4390-8A2D-C70733A6BEC2}" type="presOf" srcId="{07CCF3CB-FFF9-4AF5-B96E-43D3C6FF69D8}" destId="{85BAE4EF-914A-42F3-8235-059DFDF575C8}" srcOrd="0" destOrd="0" presId="urn:microsoft.com/office/officeart/2005/8/layout/cycle2"/>
    <dgm:cxn modelId="{087FD9CC-334E-434E-9C6E-11FCA573A2F2}" type="presOf" srcId="{0525421E-F457-4D54-9269-6A36E0A9B5B0}" destId="{CBAFDD31-84E9-483A-B8FA-332021886E66}" srcOrd="0" destOrd="0" presId="urn:microsoft.com/office/officeart/2005/8/layout/cycle2"/>
    <dgm:cxn modelId="{9C02D843-EA53-4536-80A7-5520DA8704D0}" type="presOf" srcId="{2239C78C-8299-4FFF-B5D2-88C3D8A04385}" destId="{50C4E864-F764-4061-8CB2-0668E793ADDE}" srcOrd="0" destOrd="0" presId="urn:microsoft.com/office/officeart/2005/8/layout/cycle2"/>
    <dgm:cxn modelId="{751F7336-A8C0-4E59-B604-4C4111F69535}" type="presOf" srcId="{DB80F760-ABA1-4A21-AEF7-06525725F891}" destId="{483253DC-4960-44C9-B9F1-7D69853A4B40}" srcOrd="0" destOrd="0" presId="urn:microsoft.com/office/officeart/2005/8/layout/cycle2"/>
    <dgm:cxn modelId="{F2F056AB-07B3-4539-B3B4-A440020760B4}" type="presOf" srcId="{6381032E-B82A-4E99-B131-48A7DB789EC7}" destId="{B4C3794B-B61E-43D5-B03C-56C4AD96E356}" srcOrd="1" destOrd="0" presId="urn:microsoft.com/office/officeart/2005/8/layout/cycle2"/>
    <dgm:cxn modelId="{1D4F393C-AB6F-4FF6-A0B9-35D1F4F56197}" type="presOf" srcId="{F28CAB4F-A832-4591-B1B3-D69CB669F74F}" destId="{AC4EF685-291C-48F3-8AE7-5AA502272814}" srcOrd="1" destOrd="0" presId="urn:microsoft.com/office/officeart/2005/8/layout/cycle2"/>
    <dgm:cxn modelId="{933DB4C3-5725-40B9-A723-B4CB6358C153}" srcId="{78F5C57C-41A3-4595-B58B-8FA38EA5327D}" destId="{9B97927C-F55F-4E3E-B6A8-7A58F6539F57}" srcOrd="7" destOrd="0" parTransId="{1E18CDC2-9B9A-47BD-B07E-D9A3BE952ECB}" sibTransId="{F28CAB4F-A832-4591-B1B3-D69CB669F74F}"/>
    <dgm:cxn modelId="{5DFD18A4-7913-4603-94FC-EF5973C8FED7}" type="presOf" srcId="{53197811-5FD5-445D-9EE0-1475314AAB2D}" destId="{B95AFCEE-11D8-46ED-A01D-2ED555172223}" srcOrd="1" destOrd="0" presId="urn:microsoft.com/office/officeart/2005/8/layout/cycle2"/>
    <dgm:cxn modelId="{EB97BFF9-24F8-4B3B-9F52-BB73308F1106}" type="presOf" srcId="{9B97927C-F55F-4E3E-B6A8-7A58F6539F57}" destId="{73A83EBC-04B1-45BF-87E6-3AD08675BC85}" srcOrd="0" destOrd="0" presId="urn:microsoft.com/office/officeart/2005/8/layout/cycle2"/>
    <dgm:cxn modelId="{C33C5203-D1ED-45AC-BC76-8C0EEE92E41A}" type="presOf" srcId="{2239C78C-8299-4FFF-B5D2-88C3D8A04385}" destId="{F041BC9D-5543-4B7B-9DD2-E63914E720CF}" srcOrd="1" destOrd="0" presId="urn:microsoft.com/office/officeart/2005/8/layout/cycle2"/>
    <dgm:cxn modelId="{7041CFD5-45AB-4DA8-B411-F79D2821798E}" srcId="{78F5C57C-41A3-4595-B58B-8FA38EA5327D}" destId="{DB80F760-ABA1-4A21-AEF7-06525725F891}" srcOrd="2" destOrd="0" parTransId="{FB4262D1-8F68-4343-81F8-557A7BE4F7DF}" sibTransId="{6381032E-B82A-4E99-B131-48A7DB789EC7}"/>
    <dgm:cxn modelId="{710EF942-EDED-4E4F-A7F3-B6A71634144F}" srcId="{78F5C57C-41A3-4595-B58B-8FA38EA5327D}" destId="{5215531F-2AE9-4C18-86EC-59BE2B556BC8}" srcOrd="0" destOrd="0" parTransId="{886BB4F5-40D0-4176-B1A3-B803D3679B81}" sibTransId="{53197811-5FD5-445D-9EE0-1475314AAB2D}"/>
    <dgm:cxn modelId="{A895DA08-8F03-4B4D-A6EE-680152B170F0}" type="presOf" srcId="{53197811-5FD5-445D-9EE0-1475314AAB2D}" destId="{E2B09FC9-B586-4375-93EA-C2DDE72CAFEC}" srcOrd="0" destOrd="0" presId="urn:microsoft.com/office/officeart/2005/8/layout/cycle2"/>
    <dgm:cxn modelId="{706402C5-5582-4449-9D99-BAF1CB5D8058}" type="presOf" srcId="{F28CAB4F-A832-4591-B1B3-D69CB669F74F}" destId="{4C63033D-B91E-4F1E-B9E9-76C2FB24F220}" srcOrd="0" destOrd="0" presId="urn:microsoft.com/office/officeart/2005/8/layout/cycle2"/>
    <dgm:cxn modelId="{0AF8CE1A-B0EF-4107-AF1D-969EF9787744}" srcId="{78F5C57C-41A3-4595-B58B-8FA38EA5327D}" destId="{1A8CEBA8-A675-4DFB-AEF4-42E5FD97BC4A}" srcOrd="4" destOrd="0" parTransId="{DB1B699E-15D8-47AB-A6DB-0881B389E3EA}" sibTransId="{1CC73FA0-8F91-4E45-B307-3E1E3490FB7F}"/>
    <dgm:cxn modelId="{3C42412C-26B3-4720-BBDE-065F1BEE1B0A}" type="presOf" srcId="{5215531F-2AE9-4C18-86EC-59BE2B556BC8}" destId="{31E85518-154C-4FE8-AB1B-10CD8A76548E}" srcOrd="0" destOrd="0" presId="urn:microsoft.com/office/officeart/2005/8/layout/cycle2"/>
    <dgm:cxn modelId="{3AC46F42-70FF-4438-8F8C-C51F3CAF8A52}" srcId="{78F5C57C-41A3-4595-B58B-8FA38EA5327D}" destId="{0525421E-F457-4D54-9269-6A36E0A9B5B0}" srcOrd="6" destOrd="0" parTransId="{9CEF42D6-ED52-44FC-A1D8-7AFA478D9AF0}" sibTransId="{2239C78C-8299-4FFF-B5D2-88C3D8A04385}"/>
    <dgm:cxn modelId="{F6949FEC-5B7C-49E7-992D-5D989536C49F}" type="presOf" srcId="{1CC73FA0-8F91-4E45-B307-3E1E3490FB7F}" destId="{39FC8E9D-EF78-40C5-8766-826337620AAE}" srcOrd="0" destOrd="0" presId="urn:microsoft.com/office/officeart/2005/8/layout/cycle2"/>
    <dgm:cxn modelId="{EBC6F8A5-3386-4A9F-A12C-1CCA775218C2}" type="presOf" srcId="{6381032E-B82A-4E99-B131-48A7DB789EC7}" destId="{F4C3D83B-D8CB-4A39-9DFC-1054F939294D}" srcOrd="0" destOrd="0" presId="urn:microsoft.com/office/officeart/2005/8/layout/cycle2"/>
    <dgm:cxn modelId="{09C1E721-4BE0-4212-AE22-34589B8F8CEE}" srcId="{78F5C57C-41A3-4595-B58B-8FA38EA5327D}" destId="{0E879197-6247-4A02-9D09-9446D5783B8A}" srcOrd="3" destOrd="0" parTransId="{313B78FB-61D1-4F83-8383-C485C5E600A0}" sibTransId="{9977D1F3-B042-4174-84CB-63F7FB237C0B}"/>
    <dgm:cxn modelId="{E042F348-75EE-4D6B-B0AC-AD4F7FC6E135}" type="presOf" srcId="{78F5C57C-41A3-4595-B58B-8FA38EA5327D}" destId="{5E06A6CC-C441-4D2E-87A9-359DE431CDEE}" srcOrd="0" destOrd="0" presId="urn:microsoft.com/office/officeart/2005/8/layout/cycle2"/>
    <dgm:cxn modelId="{203F4B7D-B25B-40CC-8A73-7AC7C2799101}" type="presOf" srcId="{1A8CEBA8-A675-4DFB-AEF4-42E5FD97BC4A}" destId="{A6560133-0B10-40B9-8914-BFC01E3E1DE4}" srcOrd="0" destOrd="0" presId="urn:microsoft.com/office/officeart/2005/8/layout/cycle2"/>
    <dgm:cxn modelId="{B217AABC-786E-4E3F-AFE4-3E1F9DCA89F7}" type="presOf" srcId="{AC34F945-50A2-421A-B892-A0708E89C3BC}" destId="{83595E30-2219-4D62-B599-8B01A0ED98A6}" srcOrd="0" destOrd="0" presId="urn:microsoft.com/office/officeart/2005/8/layout/cycle2"/>
    <dgm:cxn modelId="{B52010DB-0228-47D4-A872-FFAD99129608}" type="presParOf" srcId="{5E06A6CC-C441-4D2E-87A9-359DE431CDEE}" destId="{31E85518-154C-4FE8-AB1B-10CD8A76548E}" srcOrd="0" destOrd="0" presId="urn:microsoft.com/office/officeart/2005/8/layout/cycle2"/>
    <dgm:cxn modelId="{3427C7FA-2B07-4102-AAC1-F144BFF81ECB}" type="presParOf" srcId="{5E06A6CC-C441-4D2E-87A9-359DE431CDEE}" destId="{E2B09FC9-B586-4375-93EA-C2DDE72CAFEC}" srcOrd="1" destOrd="0" presId="urn:microsoft.com/office/officeart/2005/8/layout/cycle2"/>
    <dgm:cxn modelId="{6B66863F-2906-4E92-A172-899B1E65EE44}" type="presParOf" srcId="{E2B09FC9-B586-4375-93EA-C2DDE72CAFEC}" destId="{B95AFCEE-11D8-46ED-A01D-2ED555172223}" srcOrd="0" destOrd="0" presId="urn:microsoft.com/office/officeart/2005/8/layout/cycle2"/>
    <dgm:cxn modelId="{0568C006-D572-4022-BE48-FCCF2BF64ED4}" type="presParOf" srcId="{5E06A6CC-C441-4D2E-87A9-359DE431CDEE}" destId="{83595E30-2219-4D62-B599-8B01A0ED98A6}" srcOrd="2" destOrd="0" presId="urn:microsoft.com/office/officeart/2005/8/layout/cycle2"/>
    <dgm:cxn modelId="{E695BF99-E60E-4FD2-A032-47F05575BD0F}" type="presParOf" srcId="{5E06A6CC-C441-4D2E-87A9-359DE431CDEE}" destId="{479E3D74-E612-4D27-9FD7-3825CA954E19}" srcOrd="3" destOrd="0" presId="urn:microsoft.com/office/officeart/2005/8/layout/cycle2"/>
    <dgm:cxn modelId="{844611CF-4479-4C32-A9D5-C2BB7B7F8695}" type="presParOf" srcId="{479E3D74-E612-4D27-9FD7-3825CA954E19}" destId="{BE2A7E12-D881-4E46-AA41-3B26A99F6417}" srcOrd="0" destOrd="0" presId="urn:microsoft.com/office/officeart/2005/8/layout/cycle2"/>
    <dgm:cxn modelId="{4355CC13-4FF9-413D-AF91-DD27E84B3775}" type="presParOf" srcId="{5E06A6CC-C441-4D2E-87A9-359DE431CDEE}" destId="{483253DC-4960-44C9-B9F1-7D69853A4B40}" srcOrd="4" destOrd="0" presId="urn:microsoft.com/office/officeart/2005/8/layout/cycle2"/>
    <dgm:cxn modelId="{A9F2AA2E-F234-44FE-B5E6-35BFF98F6D96}" type="presParOf" srcId="{5E06A6CC-C441-4D2E-87A9-359DE431CDEE}" destId="{F4C3D83B-D8CB-4A39-9DFC-1054F939294D}" srcOrd="5" destOrd="0" presId="urn:microsoft.com/office/officeart/2005/8/layout/cycle2"/>
    <dgm:cxn modelId="{2884CEA6-AEB0-401C-A4A2-B423E10B24A9}" type="presParOf" srcId="{F4C3D83B-D8CB-4A39-9DFC-1054F939294D}" destId="{B4C3794B-B61E-43D5-B03C-56C4AD96E356}" srcOrd="0" destOrd="0" presId="urn:microsoft.com/office/officeart/2005/8/layout/cycle2"/>
    <dgm:cxn modelId="{E2B93FE3-5E53-49F2-9DF3-1BD52FFA2D2A}" type="presParOf" srcId="{5E06A6CC-C441-4D2E-87A9-359DE431CDEE}" destId="{8FEA30CA-673A-4F3F-8B97-6DB9258F179A}" srcOrd="6" destOrd="0" presId="urn:microsoft.com/office/officeart/2005/8/layout/cycle2"/>
    <dgm:cxn modelId="{FF8E20E1-1196-4DE5-B43A-63E5A5118D84}" type="presParOf" srcId="{5E06A6CC-C441-4D2E-87A9-359DE431CDEE}" destId="{414F0CC3-3D29-4853-9B58-27894F46FFD2}" srcOrd="7" destOrd="0" presId="urn:microsoft.com/office/officeart/2005/8/layout/cycle2"/>
    <dgm:cxn modelId="{D823DC5B-3E10-4CDD-A5FC-1CC6B34770D8}" type="presParOf" srcId="{414F0CC3-3D29-4853-9B58-27894F46FFD2}" destId="{2421F8E6-5416-440A-A4D6-5AA224FB16DE}" srcOrd="0" destOrd="0" presId="urn:microsoft.com/office/officeart/2005/8/layout/cycle2"/>
    <dgm:cxn modelId="{AEDE7043-6429-4025-9D2B-19120829BB03}" type="presParOf" srcId="{5E06A6CC-C441-4D2E-87A9-359DE431CDEE}" destId="{A6560133-0B10-40B9-8914-BFC01E3E1DE4}" srcOrd="8" destOrd="0" presId="urn:microsoft.com/office/officeart/2005/8/layout/cycle2"/>
    <dgm:cxn modelId="{5D3E20EA-A8A6-4D2E-B66A-75A0A30C28A7}" type="presParOf" srcId="{5E06A6CC-C441-4D2E-87A9-359DE431CDEE}" destId="{39FC8E9D-EF78-40C5-8766-826337620AAE}" srcOrd="9" destOrd="0" presId="urn:microsoft.com/office/officeart/2005/8/layout/cycle2"/>
    <dgm:cxn modelId="{EDE3B98F-CC88-4B1C-8869-A7B0C6FFC4EC}" type="presParOf" srcId="{39FC8E9D-EF78-40C5-8766-826337620AAE}" destId="{95A37CA4-0184-4844-AC6C-749CCA49B3A7}" srcOrd="0" destOrd="0" presId="urn:microsoft.com/office/officeart/2005/8/layout/cycle2"/>
    <dgm:cxn modelId="{2890F657-AF75-486F-A77E-2FBDD863A183}" type="presParOf" srcId="{5E06A6CC-C441-4D2E-87A9-359DE431CDEE}" destId="{85BAE4EF-914A-42F3-8235-059DFDF575C8}" srcOrd="10" destOrd="0" presId="urn:microsoft.com/office/officeart/2005/8/layout/cycle2"/>
    <dgm:cxn modelId="{E93DBD14-9912-4B40-A625-E2CBB802E7CA}" type="presParOf" srcId="{5E06A6CC-C441-4D2E-87A9-359DE431CDEE}" destId="{97F80D99-C0ED-453E-ACDF-9AD3D24E340E}" srcOrd="11" destOrd="0" presId="urn:microsoft.com/office/officeart/2005/8/layout/cycle2"/>
    <dgm:cxn modelId="{CBEAC004-B019-462D-8E4B-D8040ECFB1A0}" type="presParOf" srcId="{97F80D99-C0ED-453E-ACDF-9AD3D24E340E}" destId="{AA7AC004-654D-42E0-A996-3626CBC95683}" srcOrd="0" destOrd="0" presId="urn:microsoft.com/office/officeart/2005/8/layout/cycle2"/>
    <dgm:cxn modelId="{4471D6AD-9C31-4EB7-B1C3-E290394DEA9F}" type="presParOf" srcId="{5E06A6CC-C441-4D2E-87A9-359DE431CDEE}" destId="{CBAFDD31-84E9-483A-B8FA-332021886E66}" srcOrd="12" destOrd="0" presId="urn:microsoft.com/office/officeart/2005/8/layout/cycle2"/>
    <dgm:cxn modelId="{03C62DB5-2196-467B-A3CE-46526B3077CB}" type="presParOf" srcId="{5E06A6CC-C441-4D2E-87A9-359DE431CDEE}" destId="{50C4E864-F764-4061-8CB2-0668E793ADDE}" srcOrd="13" destOrd="0" presId="urn:microsoft.com/office/officeart/2005/8/layout/cycle2"/>
    <dgm:cxn modelId="{43502713-A5AB-4F9B-A966-744C95C51319}" type="presParOf" srcId="{50C4E864-F764-4061-8CB2-0668E793ADDE}" destId="{F041BC9D-5543-4B7B-9DD2-E63914E720CF}" srcOrd="0" destOrd="0" presId="urn:microsoft.com/office/officeart/2005/8/layout/cycle2"/>
    <dgm:cxn modelId="{6EB74F0C-13D2-4863-BB27-CB0FA9B10A59}" type="presParOf" srcId="{5E06A6CC-C441-4D2E-87A9-359DE431CDEE}" destId="{73A83EBC-04B1-45BF-87E6-3AD08675BC85}" srcOrd="14" destOrd="0" presId="urn:microsoft.com/office/officeart/2005/8/layout/cycle2"/>
    <dgm:cxn modelId="{10ECA5E2-8B2A-40B8-93C9-2DEEBE520758}" type="presParOf" srcId="{5E06A6CC-C441-4D2E-87A9-359DE431CDEE}" destId="{4C63033D-B91E-4F1E-B9E9-76C2FB24F220}" srcOrd="15" destOrd="0" presId="urn:microsoft.com/office/officeart/2005/8/layout/cycle2"/>
    <dgm:cxn modelId="{3BC59517-5A9F-4911-A85E-2DF66E90AD20}" type="presParOf" srcId="{4C63033D-B91E-4F1E-B9E9-76C2FB24F220}" destId="{AC4EF685-291C-48F3-8AE7-5AA502272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19A3-9E9E-4AC0-AE27-E6E1CB0363F0}" type="datetimeFigureOut">
              <a:rPr lang="pt-BR" smtClean="0"/>
              <a:t>02/03/2016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7578D-780B-4785-B64B-CC4F77BFC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042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E222-B9E0-7D41-BD9C-4EB8EB4D5598}" type="datetimeFigureOut">
              <a:rPr lang="en-US" smtClean="0"/>
              <a:pPr/>
              <a:t>3/2/2016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2560-3F59-3F49-9429-86DFAD8564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20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9" name="Grupo 19"/>
          <p:cNvGrpSpPr>
            <a:grpSpLocks/>
          </p:cNvGrpSpPr>
          <p:nvPr userDrawn="1"/>
        </p:nvGrpSpPr>
        <p:grpSpPr bwMode="auto">
          <a:xfrm>
            <a:off x="-64631" y="-43290"/>
            <a:ext cx="9144000" cy="6858000"/>
            <a:chOff x="0" y="0"/>
            <a:chExt cx="9144000" cy="6858000"/>
          </a:xfrm>
        </p:grpSpPr>
        <p:pic>
          <p:nvPicPr>
            <p:cNvPr id="10" name="Imagem 20"/>
            <p:cNvPicPr>
              <a:picLocks noChangeAspect="1"/>
            </p:cNvPicPr>
            <p:nvPr/>
          </p:nvPicPr>
          <p:blipFill>
            <a:blip r:embed="rId18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21"/>
            <p:cNvPicPr>
              <a:picLocks noChangeAspect="1"/>
            </p:cNvPicPr>
            <p:nvPr/>
          </p:nvPicPr>
          <p:blipFill>
            <a:blip r:embed="rId18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rgbClr val="1B386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rgbClr val="1B386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rgbClr val="1B386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rgbClr val="1B386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rgbClr val="1B386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410" y="2492375"/>
            <a:ext cx="7446539" cy="1470025"/>
          </a:xfrm>
        </p:spPr>
        <p:txBody>
          <a:bodyPr/>
          <a:lstStyle/>
          <a:p>
            <a:r>
              <a:rPr lang="pt-BR" dirty="0" smtClean="0"/>
              <a:t>A importância da assistência técnica para o desenvolvimento territorial sustentável</a:t>
            </a:r>
            <a:endParaRPr lang="pt-BR" dirty="0"/>
          </a:p>
        </p:txBody>
      </p:sp>
      <p:sp>
        <p:nvSpPr>
          <p:cNvPr id="4" name="AutoShape 2" descr="Resultado de imagem para associação brasileira de municípios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5461489"/>
            <a:ext cx="2000250" cy="952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8000" y="4627794"/>
            <a:ext cx="50337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II Encontro Nacional dos </a:t>
            </a:r>
            <a:r>
              <a:rPr lang="pt-BR" sz="2400" dirty="0" smtClean="0">
                <a:solidFill>
                  <a:schemeClr val="bg1"/>
                </a:solidFill>
              </a:rPr>
              <a:t>Municípios</a:t>
            </a:r>
          </a:p>
          <a:p>
            <a:r>
              <a:rPr lang="pt-BR" sz="1400" smtClean="0">
                <a:solidFill>
                  <a:schemeClr val="bg1"/>
                </a:solidFill>
              </a:rPr>
              <a:t>Brasília </a:t>
            </a:r>
            <a:r>
              <a:rPr lang="pt-BR" sz="1400" dirty="0" smtClean="0">
                <a:solidFill>
                  <a:schemeClr val="bg1"/>
                </a:solidFill>
              </a:rPr>
              <a:t>02 de março de 2016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66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Preparar</a:t>
            </a:r>
            <a:r>
              <a:rPr lang="en-US" sz="3200" dirty="0"/>
              <a:t> </a:t>
            </a:r>
            <a:r>
              <a:rPr lang="en-US" sz="3200" b="1" dirty="0" err="1"/>
              <a:t>Gestores</a:t>
            </a:r>
            <a:r>
              <a:rPr lang="en-US" sz="3200" b="1" dirty="0"/>
              <a:t> e </a:t>
            </a:r>
            <a:r>
              <a:rPr lang="en-US" sz="3200" b="1" dirty="0" err="1"/>
              <a:t>Servidores</a:t>
            </a:r>
            <a:r>
              <a:rPr lang="en-US" sz="3200" b="1" dirty="0"/>
              <a:t> </a:t>
            </a:r>
            <a:r>
              <a:rPr lang="en-US" sz="3200" b="1" dirty="0" err="1"/>
              <a:t>Públicos</a:t>
            </a:r>
            <a:r>
              <a:rPr lang="en-US" sz="3200" b="1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o </a:t>
            </a:r>
            <a:r>
              <a:rPr lang="en-US" sz="3200" dirty="0" err="1"/>
              <a:t>Desenvolvimento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com base </a:t>
            </a:r>
            <a:r>
              <a:rPr lang="en-US" sz="3200" dirty="0" err="1"/>
              <a:t>na</a:t>
            </a:r>
            <a:r>
              <a:rPr lang="en-US" sz="3200" dirty="0"/>
              <a:t> Lei </a:t>
            </a:r>
            <a:r>
              <a:rPr lang="en-US" sz="3200" dirty="0" err="1"/>
              <a:t>Geral</a:t>
            </a:r>
            <a:r>
              <a:rPr lang="en-US" sz="3200" dirty="0"/>
              <a:t> da Micro e </a:t>
            </a:r>
            <a:r>
              <a:rPr lang="en-US" sz="3200" dirty="0" err="1"/>
              <a:t>Pequena</a:t>
            </a:r>
            <a:r>
              <a:rPr lang="en-US" sz="3200" dirty="0"/>
              <a:t>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</a:p>
          <a:p>
            <a:endParaRPr lang="pt-BR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106" r="21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417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2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Apoiar</a:t>
            </a:r>
            <a:r>
              <a:rPr lang="en-US" sz="3200" dirty="0"/>
              <a:t> a </a:t>
            </a:r>
            <a:r>
              <a:rPr lang="en-US" sz="3200" dirty="0" err="1"/>
              <a:t>formalização</a:t>
            </a:r>
            <a:r>
              <a:rPr lang="en-US" sz="3200" dirty="0"/>
              <a:t> e o </a:t>
            </a:r>
            <a:r>
              <a:rPr lang="en-US" sz="3200" dirty="0" err="1" smtClean="0"/>
              <a:t>sucesso</a:t>
            </a:r>
            <a:r>
              <a:rPr lang="en-US" sz="3200" dirty="0" smtClean="0"/>
              <a:t> dos </a:t>
            </a:r>
            <a:r>
              <a:rPr lang="en-US" sz="3200" b="1" dirty="0" err="1"/>
              <a:t>Microempreendedores</a:t>
            </a:r>
            <a:r>
              <a:rPr lang="en-US" sz="3200" b="1" dirty="0"/>
              <a:t> </a:t>
            </a:r>
            <a:r>
              <a:rPr lang="en-US" sz="3200" b="1" dirty="0" err="1"/>
              <a:t>Individuais</a:t>
            </a:r>
            <a:r>
              <a:rPr lang="en-US" sz="3200" b="1" dirty="0"/>
              <a:t> </a:t>
            </a:r>
            <a:endParaRPr lang="en-US" sz="3200" dirty="0"/>
          </a:p>
          <a:p>
            <a:pPr algn="ctr"/>
            <a:endParaRPr lang="pt-BR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09" y="1828800"/>
            <a:ext cx="3165978" cy="4219575"/>
          </a:xfrm>
        </p:spPr>
      </p:pic>
    </p:spTree>
    <p:extLst>
      <p:ext uri="{BB962C8B-B14F-4D97-AF65-F5344CB8AC3E}">
        <p14:creationId xmlns:p14="http://schemas.microsoft.com/office/powerpoint/2010/main" val="419003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3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Prestigiar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b="1" dirty="0" err="1"/>
              <a:t>Comerciantes</a:t>
            </a:r>
            <a:r>
              <a:rPr lang="en-US" sz="3200" b="1" dirty="0"/>
              <a:t> </a:t>
            </a:r>
            <a:r>
              <a:rPr lang="en-US" sz="3200" dirty="0"/>
              <a:t>do </a:t>
            </a:r>
            <a:r>
              <a:rPr lang="en-US" sz="3200" dirty="0" err="1"/>
              <a:t>município</a:t>
            </a:r>
            <a:r>
              <a:rPr lang="en-US" sz="3200" dirty="0"/>
              <a:t> </a:t>
            </a:r>
          </a:p>
          <a:p>
            <a:pPr algn="ctr"/>
            <a:endParaRPr lang="pt-BR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54" y="1887115"/>
            <a:ext cx="3695133" cy="3588989"/>
          </a:xfrm>
        </p:spPr>
      </p:pic>
    </p:spTree>
    <p:extLst>
      <p:ext uri="{BB962C8B-B14F-4D97-AF65-F5344CB8AC3E}">
        <p14:creationId xmlns:p14="http://schemas.microsoft.com/office/powerpoint/2010/main" val="7133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4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Fortalecer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b="1" dirty="0" err="1"/>
              <a:t>Empreendedores</a:t>
            </a:r>
            <a:r>
              <a:rPr lang="en-US" sz="3200" b="1" dirty="0"/>
              <a:t> da </a:t>
            </a:r>
            <a:r>
              <a:rPr lang="en-US" sz="3200" b="1" dirty="0" err="1"/>
              <a:t>Indústria</a:t>
            </a:r>
            <a:r>
              <a:rPr lang="en-US" sz="3200" b="1" dirty="0"/>
              <a:t> </a:t>
            </a:r>
            <a:r>
              <a:rPr lang="en-US" sz="3200" dirty="0"/>
              <a:t>e </a:t>
            </a:r>
            <a:r>
              <a:rPr lang="en-US" sz="3200" dirty="0" err="1"/>
              <a:t>atrair</a:t>
            </a:r>
            <a:r>
              <a:rPr lang="en-US" sz="3200" dirty="0"/>
              <a:t> </a:t>
            </a:r>
            <a:r>
              <a:rPr lang="en-US" sz="3200" dirty="0" err="1"/>
              <a:t>investimentos</a:t>
            </a:r>
            <a:r>
              <a:rPr lang="en-US" sz="3200" dirty="0"/>
              <a:t> </a:t>
            </a:r>
          </a:p>
          <a:p>
            <a:pPr algn="ctr"/>
            <a:endParaRPr lang="pt-B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8853" b="8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363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5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Modernizar</a:t>
            </a:r>
            <a:r>
              <a:rPr lang="en-US" sz="3200" dirty="0"/>
              <a:t> e </a:t>
            </a:r>
            <a:r>
              <a:rPr lang="en-US" sz="3200" dirty="0" err="1"/>
              <a:t>profissionalizar</a:t>
            </a:r>
            <a:r>
              <a:rPr lang="en-US" sz="3200" dirty="0"/>
              <a:t> as </a:t>
            </a:r>
            <a:r>
              <a:rPr lang="en-US" sz="3200" dirty="0" err="1" smtClean="0"/>
              <a:t>atividades</a:t>
            </a:r>
            <a:r>
              <a:rPr lang="en-US" sz="3200" dirty="0"/>
              <a:t> </a:t>
            </a:r>
            <a:r>
              <a:rPr lang="en-US" sz="3200" dirty="0" smtClean="0"/>
              <a:t>dos </a:t>
            </a:r>
            <a:r>
              <a:rPr lang="en-US" sz="3200" b="1" dirty="0" err="1"/>
              <a:t>Prestadores</a:t>
            </a:r>
            <a:r>
              <a:rPr lang="en-US" sz="3200" b="1" dirty="0"/>
              <a:t> de </a:t>
            </a:r>
            <a:r>
              <a:rPr lang="en-US" sz="3200" b="1" dirty="0" err="1" smtClean="0"/>
              <a:t>Serviços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5503" r="-15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36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6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Promover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b="1" dirty="0" err="1"/>
              <a:t>Empreendedores</a:t>
            </a:r>
            <a:r>
              <a:rPr lang="en-US" sz="3200" b="1" dirty="0"/>
              <a:t> do </a:t>
            </a:r>
            <a:r>
              <a:rPr lang="en-US" sz="3200" b="1" dirty="0" err="1"/>
              <a:t>Turismo</a:t>
            </a:r>
            <a:r>
              <a:rPr lang="en-US" sz="3200" b="1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 smtClean="0"/>
              <a:t>indutores</a:t>
            </a:r>
            <a:r>
              <a:rPr lang="en-US" sz="3200" dirty="0"/>
              <a:t> </a:t>
            </a:r>
            <a:r>
              <a:rPr lang="en-US" sz="3200" dirty="0" smtClean="0"/>
              <a:t>do </a:t>
            </a:r>
            <a:r>
              <a:rPr lang="en-US" sz="3200" dirty="0" err="1"/>
              <a:t>Desenvolvimento</a:t>
            </a:r>
            <a:r>
              <a:rPr lang="en-US" sz="3200" dirty="0"/>
              <a:t> </a:t>
            </a:r>
          </a:p>
          <a:p>
            <a:pPr algn="ctr"/>
            <a:endParaRPr lang="pt-B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673" r="20673"/>
          <a:stretch>
            <a:fillRect/>
          </a:stretch>
        </p:blipFill>
        <p:spPr>
          <a:xfrm>
            <a:off x="5074398" y="1828800"/>
            <a:ext cx="3510914" cy="4219575"/>
          </a:xfrm>
        </p:spPr>
      </p:pic>
    </p:spTree>
    <p:extLst>
      <p:ext uri="{BB962C8B-B14F-4D97-AF65-F5344CB8AC3E}">
        <p14:creationId xmlns:p14="http://schemas.microsoft.com/office/powerpoint/2010/main" val="377900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7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Facilitar</a:t>
            </a:r>
            <a:r>
              <a:rPr lang="en-US" sz="3200" dirty="0"/>
              <a:t> o </a:t>
            </a:r>
            <a:r>
              <a:rPr lang="en-US" sz="3200" dirty="0" err="1"/>
              <a:t>associativismo</a:t>
            </a:r>
            <a:r>
              <a:rPr lang="en-US" sz="3200" dirty="0"/>
              <a:t> dos </a:t>
            </a:r>
            <a:r>
              <a:rPr lang="en-US" sz="3200" b="1" dirty="0" err="1"/>
              <a:t>Agricultores</a:t>
            </a:r>
            <a:r>
              <a:rPr lang="en-US" sz="3200" b="1" dirty="0"/>
              <a:t> </a:t>
            </a:r>
            <a:r>
              <a:rPr lang="en-US" sz="3200" b="1" dirty="0" err="1"/>
              <a:t>Familiares</a:t>
            </a:r>
            <a:r>
              <a:rPr lang="en-US" sz="3200" b="1" dirty="0"/>
              <a:t> </a:t>
            </a:r>
            <a:r>
              <a:rPr lang="en-US" sz="3200" dirty="0" smtClean="0"/>
              <a:t>e </a:t>
            </a:r>
            <a:r>
              <a:rPr lang="en-US" sz="3200" dirty="0" err="1" smtClean="0"/>
              <a:t>consolidar</a:t>
            </a:r>
            <a:r>
              <a:rPr lang="en-US" sz="3200" dirty="0" smtClean="0"/>
              <a:t> </a:t>
            </a:r>
            <a:r>
              <a:rPr lang="en-US" sz="3200" dirty="0" err="1"/>
              <a:t>seus</a:t>
            </a:r>
            <a:r>
              <a:rPr lang="en-US" sz="3200" dirty="0"/>
              <a:t> </a:t>
            </a:r>
            <a:r>
              <a:rPr lang="en-US" sz="3200" dirty="0" err="1"/>
              <a:t>avanços</a:t>
            </a:r>
            <a:r>
              <a:rPr lang="en-US" sz="3200" dirty="0"/>
              <a:t> </a:t>
            </a:r>
          </a:p>
          <a:p>
            <a:pPr algn="ctr"/>
            <a:endParaRPr lang="pt-BR" dirty="0"/>
          </a:p>
        </p:txBody>
      </p:sp>
      <p:pic>
        <p:nvPicPr>
          <p:cNvPr id="3" name="Content Placeholder 2" descr="SEBRAE AL-7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22109"/>
          <a:stretch>
            <a:fillRect/>
          </a:stretch>
        </p:blipFill>
        <p:spPr>
          <a:xfrm>
            <a:off x="5203017" y="1808974"/>
            <a:ext cx="3657600" cy="4219575"/>
          </a:xfrm>
        </p:spPr>
      </p:pic>
    </p:spTree>
    <p:extLst>
      <p:ext uri="{BB962C8B-B14F-4D97-AF65-F5344CB8AC3E}">
        <p14:creationId xmlns:p14="http://schemas.microsoft.com/office/powerpoint/2010/main" val="15855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8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Articular o </a:t>
            </a:r>
            <a:r>
              <a:rPr lang="en-US" sz="3200" dirty="0" err="1"/>
              <a:t>acesso</a:t>
            </a:r>
            <a:r>
              <a:rPr lang="en-US" sz="3200" dirty="0"/>
              <a:t> à </a:t>
            </a:r>
            <a:r>
              <a:rPr lang="en-US" sz="3200" dirty="0" err="1"/>
              <a:t>tecnologia</a:t>
            </a:r>
            <a:r>
              <a:rPr lang="en-US" sz="3200" dirty="0"/>
              <a:t> </a:t>
            </a:r>
            <a:r>
              <a:rPr lang="en-US" sz="3200" dirty="0" err="1"/>
              <a:t>pelos</a:t>
            </a:r>
            <a:r>
              <a:rPr lang="en-US" sz="3200" dirty="0"/>
              <a:t> </a:t>
            </a:r>
            <a:r>
              <a:rPr lang="en-US" sz="3200" b="1" dirty="0" err="1"/>
              <a:t>Produtores</a:t>
            </a:r>
            <a:r>
              <a:rPr lang="en-US" sz="3200" b="1" dirty="0"/>
              <a:t> </a:t>
            </a:r>
            <a:r>
              <a:rPr lang="en-US" sz="3200" b="1" dirty="0" err="1"/>
              <a:t>Rurais</a:t>
            </a:r>
            <a:r>
              <a:rPr lang="en-US" sz="3200" b="1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 smtClean="0"/>
              <a:t>agregar</a:t>
            </a:r>
            <a:r>
              <a:rPr lang="en-US" sz="3200" dirty="0"/>
              <a:t> </a:t>
            </a:r>
            <a:r>
              <a:rPr lang="en-US" sz="3200" dirty="0" smtClean="0"/>
              <a:t>valor </a:t>
            </a:r>
            <a:r>
              <a:rPr lang="en-US" sz="3200" dirty="0"/>
              <a:t>à </a:t>
            </a:r>
            <a:r>
              <a:rPr lang="en-US" sz="3200" dirty="0" err="1" smtClean="0"/>
              <a:t>produção</a:t>
            </a:r>
            <a:r>
              <a:rPr lang="en-US" sz="3200" dirty="0" smtClean="0"/>
              <a:t> </a:t>
            </a:r>
            <a:endParaRPr lang="en-US" sz="3200" dirty="0"/>
          </a:p>
          <a:p>
            <a:pPr algn="ctr"/>
            <a:endParaRPr lang="pt-BR" dirty="0"/>
          </a:p>
        </p:txBody>
      </p:sp>
      <p:pic>
        <p:nvPicPr>
          <p:cNvPr id="3" name="Content Placeholder 2" descr="SEBRAE MS-11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r="21153"/>
          <a:stretch>
            <a:fillRect/>
          </a:stretch>
        </p:blipFill>
        <p:spPr>
          <a:xfrm>
            <a:off x="5074398" y="1808974"/>
            <a:ext cx="3657600" cy="4219575"/>
          </a:xfrm>
        </p:spPr>
      </p:pic>
    </p:spTree>
    <p:extLst>
      <p:ext uri="{BB962C8B-B14F-4D97-AF65-F5344CB8AC3E}">
        <p14:creationId xmlns:p14="http://schemas.microsoft.com/office/powerpoint/2010/main" val="113025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9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85856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Qualificar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empreendedores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desafios</a:t>
            </a:r>
            <a:r>
              <a:rPr lang="en-US" sz="3200" dirty="0"/>
              <a:t> da </a:t>
            </a:r>
            <a:r>
              <a:rPr lang="en-US" sz="3200" b="1" dirty="0" err="1"/>
              <a:t>Sustentabilidade</a:t>
            </a:r>
            <a:r>
              <a:rPr lang="en-US" sz="3200" b="1" dirty="0"/>
              <a:t> </a:t>
            </a:r>
            <a:endParaRPr lang="en-US" sz="3200" dirty="0"/>
          </a:p>
          <a:p>
            <a:pPr algn="ctr"/>
            <a:endParaRPr lang="pt-BR" dirty="0"/>
          </a:p>
        </p:txBody>
      </p:sp>
      <p:pic>
        <p:nvPicPr>
          <p:cNvPr id="3" name="Content Placeholder 2" descr="SEBRAE TO-19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r="21153"/>
          <a:stretch>
            <a:fillRect/>
          </a:stretch>
        </p:blipFill>
        <p:spPr>
          <a:xfrm>
            <a:off x="4929701" y="1808974"/>
            <a:ext cx="3657600" cy="4219575"/>
          </a:xfrm>
        </p:spPr>
      </p:pic>
    </p:spTree>
    <p:extLst>
      <p:ext uri="{BB962C8B-B14F-4D97-AF65-F5344CB8AC3E}">
        <p14:creationId xmlns:p14="http://schemas.microsoft.com/office/powerpoint/2010/main" val="122274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10</a:t>
            </a:r>
            <a:endParaRPr lang="pt-BR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0553" y="1808974"/>
            <a:ext cx="4543845" cy="42195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Estimular</a:t>
            </a:r>
            <a:r>
              <a:rPr lang="en-US" sz="3200" dirty="0"/>
              <a:t> o </a:t>
            </a:r>
            <a:r>
              <a:rPr lang="en-US" sz="3200" dirty="0" err="1"/>
              <a:t>ensino</a:t>
            </a:r>
            <a:r>
              <a:rPr lang="en-US" sz="3200" dirty="0"/>
              <a:t> do </a:t>
            </a:r>
            <a:r>
              <a:rPr lang="en-US" sz="3200" b="1" dirty="0" err="1"/>
              <a:t>Empreendedorismo</a:t>
            </a:r>
            <a:r>
              <a:rPr lang="en-US" sz="3200" b="1" dirty="0"/>
              <a:t> </a:t>
            </a:r>
            <a:r>
              <a:rPr lang="en-US" sz="3200" dirty="0"/>
              <a:t>e a </a:t>
            </a:r>
            <a:r>
              <a:rPr lang="en-US" sz="3200" b="1" dirty="0" err="1"/>
              <a:t>Cultura</a:t>
            </a:r>
            <a:r>
              <a:rPr lang="en-US" sz="3200" b="1" dirty="0"/>
              <a:t> da </a:t>
            </a:r>
            <a:r>
              <a:rPr lang="en-US" sz="3200" b="1" dirty="0" err="1"/>
              <a:t>Cooperação</a:t>
            </a:r>
            <a:r>
              <a:rPr lang="en-US" sz="3200" b="1" dirty="0"/>
              <a:t> </a:t>
            </a:r>
            <a:endParaRPr lang="en-US" sz="3200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Content Placeholder 3" descr="j031688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 r="17197" b="11834"/>
          <a:stretch/>
        </p:blipFill>
        <p:spPr>
          <a:xfrm>
            <a:off x="5524564" y="1668049"/>
            <a:ext cx="3028593" cy="4219575"/>
          </a:xfrm>
        </p:spPr>
      </p:pic>
    </p:spTree>
    <p:extLst>
      <p:ext uri="{BB962C8B-B14F-4D97-AF65-F5344CB8AC3E}">
        <p14:creationId xmlns:p14="http://schemas.microsoft.com/office/powerpoint/2010/main" val="87047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Território possui recursos e oportunidades para se desenvolver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O QUE FALTA????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0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059913"/>
            <a:ext cx="7583487" cy="1362075"/>
          </a:xfrm>
        </p:spPr>
        <p:txBody>
          <a:bodyPr/>
          <a:lstStyle/>
          <a:p>
            <a:pPr algn="ctr"/>
            <a:r>
              <a:rPr lang="pt-BR" dirty="0" smtClean="0"/>
              <a:t>A Relevância dos Pequenos Negócios...</a:t>
            </a:r>
            <a:endParaRPr lang="pt-BR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79463" y="5234058"/>
            <a:ext cx="7583487" cy="218291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4.258 (76%) prefeitos aptos a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disputar a reeleição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Fonte: CNM – Jan/2016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09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04" y="1052735"/>
            <a:ext cx="8515418" cy="48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620688"/>
            <a:ext cx="623112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88504" y="5589240"/>
            <a:ext cx="833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Entre as três esferas governamentais (União, Estados e Municípios), estes apresentam o maior crescimento da arrecadação através do Simples Nacional. 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07" y="1348353"/>
            <a:ext cx="7392691" cy="41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9900085"/>
              </p:ext>
            </p:extLst>
          </p:nvPr>
        </p:nvGraphicFramePr>
        <p:xfrm>
          <a:off x="945113" y="898902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1896056"/>
            <a:ext cx="7583487" cy="2182917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“A melhor forma de prever o futuro é criá-lo”</a:t>
            </a:r>
            <a:endParaRPr lang="pt-BR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09441" y="4078973"/>
            <a:ext cx="2178771" cy="598874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</a:t>
            </a:r>
            <a:r>
              <a:rPr lang="pt-B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Drucker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985" y="569947"/>
            <a:ext cx="3539477" cy="13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779463" y="4201329"/>
            <a:ext cx="7583487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smtClean="0"/>
              <a:t>Muito obrigado!</a:t>
            </a:r>
            <a:endParaRPr lang="pt-BR" sz="28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79463" y="5560323"/>
            <a:ext cx="7583487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smtClean="0"/>
              <a:t>Bruno Quick</a:t>
            </a:r>
          </a:p>
          <a:p>
            <a:endParaRPr lang="pt-BR" sz="1200" smtClean="0"/>
          </a:p>
          <a:p>
            <a:r>
              <a:rPr lang="pt-BR" sz="1200" smtClean="0"/>
              <a:t>Unidade de Políticas Públicas e Desenvolvimento Territorial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185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A02228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" y="2602804"/>
            <a:ext cx="3540400" cy="3826756"/>
          </a:xfrm>
          <a:prstGeom prst="rect">
            <a:avLst/>
          </a:prstGeom>
        </p:spPr>
      </p:pic>
      <p:pic>
        <p:nvPicPr>
          <p:cNvPr id="7" name="Picture 6" descr="stk19975boj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1" y="2084718"/>
            <a:ext cx="2998090" cy="403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0809" y="1556341"/>
            <a:ext cx="13511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0" dirty="0" smtClean="0">
                <a:solidFill>
                  <a:schemeClr val="bg1"/>
                </a:solidFill>
              </a:rPr>
              <a:t>?</a:t>
            </a:r>
            <a:endParaRPr lang="pt-BR" sz="25000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 preciso fazer o $ ficar!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6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d181913sd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68" y="2675796"/>
            <a:ext cx="3797478" cy="4119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886994">
            <a:off x="4784265" y="3880578"/>
            <a:ext cx="21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F4C73"/>
                </a:solidFill>
              </a:rPr>
              <a:t>Pequenos negócios são investidores</a:t>
            </a:r>
            <a:endParaRPr lang="pt-BR" dirty="0">
              <a:solidFill>
                <a:srgbClr val="0F4C73"/>
              </a:solidFill>
            </a:endParaRPr>
          </a:p>
        </p:txBody>
      </p:sp>
      <p:pic>
        <p:nvPicPr>
          <p:cNvPr id="13" name="Picture 12" descr="skd181702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303"/>
            <a:ext cx="3438401" cy="4419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752" y="3412778"/>
            <a:ext cx="188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F4C73"/>
                </a:solidFill>
              </a:rPr>
              <a:t>A prefeitura é muitas vezes o maior comprador do município</a:t>
            </a:r>
            <a:endParaRPr lang="pt-BR" dirty="0">
              <a:solidFill>
                <a:srgbClr val="0F4C73"/>
              </a:solidFill>
            </a:endParaRPr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609600" y="497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Como fazer o $ ficar?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Combinação inteligente dos recursos!</a:t>
            </a:r>
            <a:endParaRPr lang="pt-BR" dirty="0"/>
          </a:p>
        </p:txBody>
      </p:sp>
      <p:pic>
        <p:nvPicPr>
          <p:cNvPr id="11" name="Content Placeholder 10" descr="BU004372.png"/>
          <p:cNvPicPr>
            <a:picLocks noGrp="1" noChangeAspect="1"/>
          </p:cNvPicPr>
          <p:nvPr>
            <p:ph sz="half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89" r="-38889"/>
          <a:stretch>
            <a:fillRect/>
          </a:stretch>
        </p:blipFill>
        <p:spPr>
          <a:xfrm>
            <a:off x="779463" y="1651976"/>
            <a:ext cx="3657600" cy="20574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7918" b="7918"/>
          <a:stretch>
            <a:fillRect/>
          </a:stretch>
        </p:blipFill>
        <p:spPr/>
      </p:pic>
      <p:pic>
        <p:nvPicPr>
          <p:cNvPr id="13" name="Content Placeholder 12" descr="j0316965.jpg"/>
          <p:cNvPicPr>
            <a:picLocks noGrp="1" noChangeAspect="1"/>
          </p:cNvPicPr>
          <p:nvPr>
            <p:ph sz="half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779463" y="3991816"/>
            <a:ext cx="3657600" cy="20574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5"/>
          </p:nvPr>
        </p:nvPicPr>
        <p:blipFill>
          <a:blip r:embed="rId5" cstate="print"/>
          <a:srcRect l="-62082" r="-62082"/>
          <a:stretch>
            <a:fillRect/>
          </a:stretch>
        </p:blipFill>
        <p:spPr>
          <a:xfrm>
            <a:off x="4711700" y="3997325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32236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83" name="Imagem 17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Imagem 18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http://www.tripyourself.com.br/wp-content/uploads/2013/01/emergenc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2" y="3866015"/>
            <a:ext cx="1800000" cy="1677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routenews.com.br/index/wp-content/uploads/educacao_rui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0" y="1220514"/>
            <a:ext cx="1800000" cy="1727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portalmanhumirim.com.br/wp-content/uploads/2015/04/sirene-noturna21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06" y="1220514"/>
            <a:ext cx="1800000" cy="1696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ilhadesaojorge.com/v03-01/wp-content/uploads/2012/03/ESGOTO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73" y="3866015"/>
            <a:ext cx="1800000" cy="1727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89343" y="5727204"/>
            <a:ext cx="3177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FF"/>
                </a:solidFill>
              </a:rPr>
              <a:t>Refém das URGÊNCIAS...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14" descr="https://blogdojosemarques.files.wordpress.com/2010/07/lotad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09" y="2669267"/>
            <a:ext cx="1800000" cy="16305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apezoide 7"/>
          <p:cNvSpPr/>
          <p:nvPr/>
        </p:nvSpPr>
        <p:spPr>
          <a:xfrm>
            <a:off x="5381952" y="5017892"/>
            <a:ext cx="3202260" cy="575897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12" descr="http://pnem.museus.gov.br/wp-content/uploads/2013/09/educacao-inclusiva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36444"/>
          <a:stretch/>
        </p:blipFill>
        <p:spPr bwMode="auto">
          <a:xfrm>
            <a:off x="5560620" y="4314834"/>
            <a:ext cx="2844924" cy="589874"/>
          </a:xfrm>
          <a:prstGeom prst="trapezoi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jcrs.uol.com.br/_arquivos/109368_ciclo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3" b="23925"/>
          <a:stretch/>
        </p:blipFill>
        <p:spPr bwMode="auto">
          <a:xfrm>
            <a:off x="5741082" y="3662626"/>
            <a:ext cx="2484000" cy="607453"/>
          </a:xfrm>
          <a:prstGeom prst="trapezoid">
            <a:avLst>
              <a:gd name="adj" fmla="val 2385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http://www.jornalpontofinal.com.br/wp-content/uploads/2011/05/ginasticanapraca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b="29193"/>
          <a:stretch/>
        </p:blipFill>
        <p:spPr bwMode="auto">
          <a:xfrm>
            <a:off x="5922268" y="3010322"/>
            <a:ext cx="2124000" cy="606422"/>
          </a:xfrm>
          <a:prstGeom prst="trapezoi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://www.villanova.com.br/v10/br/imagens/projetos/sabesp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5" t="60557"/>
          <a:stretch/>
        </p:blipFill>
        <p:spPr bwMode="auto">
          <a:xfrm>
            <a:off x="6102268" y="2367131"/>
            <a:ext cx="1764000" cy="520320"/>
          </a:xfrm>
          <a:prstGeom prst="trapezoi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3.bp.blogspot.com/-IXDNsLn8yxI/U7AUZjt9IBI/AAAAAAAAGbI/2HZ-DueLhoI/s1600/familia-feliz-02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-17725" r="1287" b="29738"/>
          <a:stretch/>
        </p:blipFill>
        <p:spPr bwMode="auto">
          <a:xfrm>
            <a:off x="6264268" y="1422754"/>
            <a:ext cx="1440000" cy="844140"/>
          </a:xfrm>
          <a:prstGeom prst="triangle">
            <a:avLst>
              <a:gd name="adj" fmla="val 49199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5278726" y="5727205"/>
            <a:ext cx="3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FF"/>
                </a:solidFill>
              </a:rPr>
              <a:t>Protagonista do AVANÇO...</a:t>
            </a:r>
            <a:endParaRPr lang="pt-BR" sz="2800" b="1" dirty="0">
              <a:solidFill>
                <a:srgbClr val="FFFFFF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139952" y="1844824"/>
            <a:ext cx="159530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b="1" dirty="0" err="1" smtClean="0">
                <a:solidFill>
                  <a:schemeClr val="accent1"/>
                </a:solidFill>
              </a:rPr>
              <a:t>x</a:t>
            </a:r>
            <a:endParaRPr lang="pt-BR" sz="19900" b="1" dirty="0">
              <a:solidFill>
                <a:schemeClr val="accent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921334" y="316268"/>
            <a:ext cx="2046794" cy="767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</a:t>
            </a:r>
          </a:p>
          <a:p>
            <a:pPr algn="ctr"/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DESEJADAS</a:t>
            </a:r>
            <a:endPara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154853" y="316268"/>
            <a:ext cx="2046794" cy="7672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</a:t>
            </a:r>
          </a:p>
          <a:p>
            <a:pPr algn="ctr"/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CONVENCIONAIS</a:t>
            </a:r>
            <a:endPara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6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6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eces-of-the-puzzle-592798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587" cy="3697941"/>
          </a:xfrm>
          <a:prstGeom prst="rect">
            <a:avLst/>
          </a:prstGeom>
        </p:spPr>
      </p:pic>
      <p:pic>
        <p:nvPicPr>
          <p:cNvPr id="6" name="Imagem 5" descr="pieces-of-the-puzzle-592824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928" y="3442446"/>
            <a:ext cx="4554071" cy="3415553"/>
          </a:xfrm>
          <a:prstGeom prst="rect">
            <a:avLst/>
          </a:prstGeom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92133" y="188259"/>
            <a:ext cx="4849408" cy="1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500"/>
              </a:spcAft>
            </a:pPr>
            <a:r>
              <a:rPr lang="pt-BR" sz="2800" b="1" i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Campo dos </a:t>
            </a:r>
            <a:r>
              <a:rPr lang="pt-BR" sz="4800" b="1" i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problemas</a:t>
            </a:r>
            <a:r>
              <a:rPr lang="pt-BR" sz="2800" b="1" i="1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pt-BR" b="1" i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305927" y="1310361"/>
            <a:ext cx="3644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64C7"/>
              </a:buClr>
              <a:buSzPct val="100000"/>
            </a:pPr>
            <a:r>
              <a:rPr lang="pt-BR" sz="3200" b="1" i="1" dirty="0" smtClean="0">
                <a:solidFill>
                  <a:schemeClr val="accent1"/>
                </a:solidFill>
              </a:rPr>
              <a:t>Paradigma da Escassez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886364" y="2602701"/>
            <a:ext cx="4063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bg1"/>
                </a:solidFill>
              </a:rPr>
              <a:t>Reféns das Urgências!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753506" y="3821178"/>
            <a:ext cx="3360532" cy="9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500"/>
              </a:spcAft>
            </a:pPr>
            <a:r>
              <a:rPr lang="pt-BR" sz="2400" b="1" i="1" dirty="0">
                <a:solidFill>
                  <a:schemeClr val="tx2"/>
                </a:solidFill>
              </a:rPr>
              <a:t>C</a:t>
            </a:r>
            <a:r>
              <a:rPr lang="pt-BR" sz="2400" b="1" i="1" dirty="0" smtClean="0">
                <a:solidFill>
                  <a:schemeClr val="tx2"/>
                </a:solidFill>
              </a:rPr>
              <a:t>ampo das </a:t>
            </a:r>
            <a:r>
              <a:rPr lang="pt-BR" sz="4400" b="1" i="1" dirty="0" smtClean="0">
                <a:solidFill>
                  <a:schemeClr val="tx2"/>
                </a:solidFill>
              </a:rPr>
              <a:t>soluções</a:t>
            </a:r>
            <a:r>
              <a:rPr lang="pt-BR" sz="2400" b="1" i="1" dirty="0" smtClean="0">
                <a:solidFill>
                  <a:schemeClr val="tx2"/>
                </a:solidFill>
              </a:rPr>
              <a:t>...</a:t>
            </a:r>
            <a:endParaRPr lang="pt-BR" sz="1600" b="1" i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4811" y="4770756"/>
            <a:ext cx="42723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64C7"/>
              </a:buClr>
              <a:buSzPct val="100000"/>
            </a:pPr>
            <a:r>
              <a:rPr lang="pt-BR" sz="3200" b="1" i="1" dirty="0" smtClean="0">
                <a:solidFill>
                  <a:schemeClr val="accent1"/>
                </a:solidFill>
              </a:rPr>
              <a:t>Paradigma da Prosperidade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2154" y="5928606"/>
            <a:ext cx="4627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800" b="1" i="1" dirty="0" smtClean="0">
                <a:solidFill>
                  <a:srgbClr val="FFFFFF"/>
                </a:solidFill>
              </a:rPr>
              <a:t>Protagonistas do Avanço!</a:t>
            </a:r>
            <a:endParaRPr lang="pt-BR" sz="28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83" name="Imagem 17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Imagem 18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http://4.bp.blogspot.com/-vp-gvab0HpM/UROd4TxlMgI/AAAAAAAAC3M/4ENFUtYnSEk/s1600/graph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5" t="3458" r="6283" b="11320"/>
          <a:stretch/>
        </p:blipFill>
        <p:spPr bwMode="auto">
          <a:xfrm>
            <a:off x="3278652" y="2024741"/>
            <a:ext cx="3840480" cy="37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54354" y="2146990"/>
            <a:ext cx="2924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FFFF"/>
                </a:solidFill>
              </a:rPr>
              <a:t>do círculo </a:t>
            </a:r>
          </a:p>
          <a:p>
            <a:r>
              <a:rPr lang="pt-BR" sz="4400" b="1" dirty="0" smtClean="0">
                <a:solidFill>
                  <a:srgbClr val="297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VICIOSO</a:t>
            </a: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3600" b="1" dirty="0" smtClean="0">
                <a:solidFill>
                  <a:srgbClr val="FFFFFF"/>
                </a:solidFill>
              </a:rPr>
              <a:t>...</a:t>
            </a:r>
            <a:endParaRPr lang="pt-BR" sz="3600" b="1" dirty="0">
              <a:solidFill>
                <a:srgbClr val="FFFF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13385" y="5191961"/>
            <a:ext cx="3320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bg1"/>
                </a:solidFill>
              </a:rPr>
              <a:t>... </a:t>
            </a:r>
            <a:r>
              <a:rPr lang="pt-BR" sz="3200" b="1" dirty="0" smtClean="0">
                <a:solidFill>
                  <a:schemeClr val="bg1"/>
                </a:solidFill>
              </a:rPr>
              <a:t>para o círculo</a:t>
            </a:r>
          </a:p>
          <a:p>
            <a:pPr algn="r"/>
            <a:r>
              <a:rPr lang="pt-B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VIRTUOSO</a:t>
            </a:r>
            <a:endParaRPr lang="pt-BR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354" y="768805"/>
            <a:ext cx="7342742" cy="1143000"/>
          </a:xfrm>
        </p:spPr>
        <p:txBody>
          <a:bodyPr/>
          <a:lstStyle/>
          <a:p>
            <a:r>
              <a:rPr lang="pt-BR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Os atores precisam trabalhar juntos para sair</a:t>
            </a:r>
            <a:endParaRPr lang="pt-BR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23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10 PASSOS para o Desenvolvimento 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14844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71</TotalTime>
  <Words>334</Words>
  <Application>Microsoft Office PowerPoint</Application>
  <PresentationFormat>Apresentação na tela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Tahoma</vt:lpstr>
      <vt:lpstr>Trebuchet MS</vt:lpstr>
      <vt:lpstr>Wingdings 2</vt:lpstr>
      <vt:lpstr>Revolution</vt:lpstr>
      <vt:lpstr>A importância da assistência técnica para o desenvolvimento territorial sustentável</vt:lpstr>
      <vt:lpstr>O Território possui recursos e oportunidades para se desenvolver</vt:lpstr>
      <vt:lpstr>É preciso fazer o $ ficar!</vt:lpstr>
      <vt:lpstr>Apresentação do PowerPoint</vt:lpstr>
      <vt:lpstr>Combinação inteligente dos recursos!</vt:lpstr>
      <vt:lpstr>Apresentação do PowerPoint</vt:lpstr>
      <vt:lpstr>Apresentação do PowerPoint</vt:lpstr>
      <vt:lpstr>Os atores precisam trabalhar juntos para sair</vt:lpstr>
      <vt:lpstr>10 PASSOS para o Desenvolvimento Local</vt:lpstr>
      <vt:lpstr>PASSO 1</vt:lpstr>
      <vt:lpstr>PASSO 2</vt:lpstr>
      <vt:lpstr>PASSO 3</vt:lpstr>
      <vt:lpstr>PASSO 4</vt:lpstr>
      <vt:lpstr>PASSO 5</vt:lpstr>
      <vt:lpstr>PASSO 6</vt:lpstr>
      <vt:lpstr>PASSO 7</vt:lpstr>
      <vt:lpstr>PASSO 8</vt:lpstr>
      <vt:lpstr>PASSO 9</vt:lpstr>
      <vt:lpstr>PASSO 10</vt:lpstr>
      <vt:lpstr>A Relevância dos Pequenos Negócios...</vt:lpstr>
      <vt:lpstr>Apresentação do PowerPoint</vt:lpstr>
      <vt:lpstr>Apresentação do PowerPoint</vt:lpstr>
      <vt:lpstr>Apresentação do PowerPoint</vt:lpstr>
      <vt:lpstr>Apresentação do PowerPoint</vt:lpstr>
      <vt:lpstr>“A melhor forma de prever o futuro é criá-lo”</vt:lpstr>
    </vt:vector>
  </TitlesOfParts>
  <Company>Pessoal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assistência técnica para o desenvolvimento territorial sustentável</dc:title>
  <dc:creator>Cecilia Fonseca e Miranda</dc:creator>
  <cp:lastModifiedBy>Bruno Quick</cp:lastModifiedBy>
  <cp:revision>9</cp:revision>
  <dcterms:created xsi:type="dcterms:W3CDTF">2016-03-02T03:43:16Z</dcterms:created>
  <dcterms:modified xsi:type="dcterms:W3CDTF">2016-03-02T13:28:46Z</dcterms:modified>
</cp:coreProperties>
</file>